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2" r:id="rId2"/>
    <p:sldId id="265" r:id="rId3"/>
    <p:sldId id="281" r:id="rId4"/>
    <p:sldId id="266" r:id="rId5"/>
    <p:sldId id="270" r:id="rId6"/>
    <p:sldId id="267" r:id="rId7"/>
    <p:sldId id="278" r:id="rId8"/>
    <p:sldId id="287" r:id="rId9"/>
    <p:sldId id="271" r:id="rId10"/>
    <p:sldId id="274" r:id="rId11"/>
    <p:sldId id="262" r:id="rId12"/>
    <p:sldId id="269" r:id="rId13"/>
    <p:sldId id="272" r:id="rId14"/>
    <p:sldId id="288" r:id="rId15"/>
    <p:sldId id="273" r:id="rId16"/>
    <p:sldId id="279" r:id="rId17"/>
    <p:sldId id="275" r:id="rId18"/>
    <p:sldId id="280" r:id="rId19"/>
    <p:sldId id="289" r:id="rId20"/>
    <p:sldId id="291" r:id="rId21"/>
    <p:sldId id="290" r:id="rId22"/>
    <p:sldId id="276" r:id="rId23"/>
    <p:sldId id="277" r:id="rId24"/>
    <p:sldId id="282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BC9AF-7BB7-AC41-A2A8-743EA560B9E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D1F45-96CB-FD4A-97B1-7728B930C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64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6A77F-6A71-5B41-9399-89D109094DE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489B2-5B2E-E340-8759-778513002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25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D9ED-A28E-884B-B4B9-356D93E8FFE7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4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C072-7B8E-FB43-813D-235C14C06FED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3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AAF8-EEDD-A24F-A733-63187A6B90C4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0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004C-EF57-6D46-BF16-5A4D2988D92E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B36-D0BF-2B43-ABF1-F04BD8B19E79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4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F202-6262-9944-A1A5-23BFFA9B223D}" type="datetime1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0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17FCF-D65C-7E48-AC9A-6C083C3E1B8D}" type="datetime1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32DD-C440-9742-BAAE-5DA86ADAF95C}" type="datetime1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0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0698-A10B-5E40-9AB0-6B21F8E658A5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3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0E9AA-F165-4A49-AE9D-595AD90FE18B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131A0-8CB1-D84A-BD0E-7739CBB5861A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6735-41A9-C040-9C66-A4CFA0D74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Schedule Adjustment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Tuesday, April 5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Inferno, Circle 9 instead of beginning the </a:t>
            </a:r>
            <a:r>
              <a:rPr lang="en-US" sz="2400" b="1" dirty="0" err="1" smtClean="0">
                <a:latin typeface="Palatino"/>
                <a:cs typeface="Palatino"/>
              </a:rPr>
              <a:t>Purgatorio</a:t>
            </a:r>
            <a:endParaRPr lang="en-US" sz="2400" b="1" dirty="0" smtClean="0">
              <a:latin typeface="Palatino"/>
              <a:cs typeface="Palatino"/>
            </a:endParaRP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Thursday, April 7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Exam #2 as scheduled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Vita </a:t>
            </a:r>
            <a:r>
              <a:rPr lang="en-US" sz="2400" b="1" dirty="0" err="1" smtClean="0">
                <a:latin typeface="Palatino"/>
                <a:cs typeface="Palatino"/>
              </a:rPr>
              <a:t>Nuova</a:t>
            </a:r>
            <a:r>
              <a:rPr lang="en-US" sz="2400" b="1" dirty="0" smtClean="0">
                <a:latin typeface="Palatino"/>
                <a:cs typeface="Palatino"/>
              </a:rPr>
              <a:t> + Inferno, through Circle 8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XIII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9777" r="-977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6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XIII, Pier </a:t>
            </a:r>
            <a:r>
              <a:rPr lang="en-US" sz="2400" b="1" dirty="0" err="1" smtClean="0">
                <a:latin typeface="Palatino"/>
                <a:cs typeface="Palatino"/>
              </a:rPr>
              <a:t>delle</a:t>
            </a:r>
            <a:r>
              <a:rPr lang="en-US" sz="2400" b="1" dirty="0" smtClean="0">
                <a:latin typeface="Palatino"/>
                <a:cs typeface="Palatino"/>
              </a:rPr>
              <a:t> </a:t>
            </a:r>
            <a:r>
              <a:rPr lang="en-US" sz="2400" b="1" dirty="0" err="1" smtClean="0">
                <a:latin typeface="Palatino"/>
                <a:cs typeface="Palatino"/>
              </a:rPr>
              <a:t>Vigne</a:t>
            </a:r>
            <a:r>
              <a:rPr lang="en-US" sz="2400" b="1" dirty="0" smtClean="0">
                <a:latin typeface="Palatino"/>
                <a:cs typeface="Palatino"/>
              </a:rPr>
              <a:t/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1592" r="-21592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FE40-3CE3-F94A-BC26-EB37712BCDF9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XIII, </a:t>
            </a:r>
            <a:r>
              <a:rPr lang="en-US" sz="2400" b="1" dirty="0" err="1" smtClean="0">
                <a:latin typeface="Palatino"/>
                <a:cs typeface="Palatino"/>
              </a:rPr>
              <a:t>Lano</a:t>
            </a:r>
            <a:r>
              <a:rPr lang="en-US" sz="2400" b="1" dirty="0" smtClean="0">
                <a:latin typeface="Palatino"/>
                <a:cs typeface="Palatino"/>
              </a:rPr>
              <a:t> &amp; the Florentine Suicide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Stradano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5380" r="-65380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93CEB-CF8E-C741-80AA-F469E6422077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XIII, </a:t>
            </a:r>
            <a:r>
              <a:rPr lang="en-US" sz="2400" b="1" dirty="0" err="1" smtClean="0">
                <a:latin typeface="Palatino"/>
                <a:cs typeface="Palatino"/>
              </a:rPr>
              <a:t>Jacomo</a:t>
            </a:r>
            <a:r>
              <a:rPr lang="en-US" sz="2400" b="1" dirty="0" smtClean="0">
                <a:latin typeface="Palatino"/>
                <a:cs typeface="Palatino"/>
              </a:rPr>
              <a:t> and the Wild Dogs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Spadini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2601" r="-1260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Inferno XIV-XVI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Out of the woods onto the “abominable sand”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Against God or Nature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Blasphemy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Homosexuality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Usury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4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XIV, Rain of Fire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3154" r="-2315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5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XIV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Nattini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1049" r="-8104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XV, “Are you here, </a:t>
            </a:r>
            <a:r>
              <a:rPr lang="en-US" sz="2400" b="1" dirty="0" err="1" smtClean="0">
                <a:latin typeface="Palatino"/>
                <a:cs typeface="Palatino"/>
              </a:rPr>
              <a:t>Ser</a:t>
            </a:r>
            <a:r>
              <a:rPr lang="en-US" sz="2400" b="1" dirty="0" smtClean="0">
                <a:latin typeface="Palatino"/>
                <a:cs typeface="Palatino"/>
              </a:rPr>
              <a:t> </a:t>
            </a:r>
            <a:r>
              <a:rPr lang="en-US" sz="2400" b="1" dirty="0" err="1" smtClean="0">
                <a:latin typeface="Palatino"/>
                <a:cs typeface="Palatino"/>
              </a:rPr>
              <a:t>Brunetto</a:t>
            </a:r>
            <a:r>
              <a:rPr lang="en-US" sz="2400" b="1" dirty="0" smtClean="0">
                <a:latin typeface="Palatino"/>
                <a:cs typeface="Palatino"/>
              </a:rPr>
              <a:t>?”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r>
              <a:rPr lang="en-US" sz="2400" b="1" dirty="0" smtClean="0">
                <a:latin typeface="Palatino"/>
                <a:cs typeface="Palatino"/>
              </a:rPr>
              <a:t/>
            </a:r>
            <a:br>
              <a:rPr lang="en-US" sz="2400" b="1" dirty="0" smtClean="0">
                <a:latin typeface="Palatino"/>
                <a:cs typeface="Palatino"/>
              </a:rPr>
            </a:b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1101" r="-2110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9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XV, “Are you here, </a:t>
            </a:r>
            <a:r>
              <a:rPr lang="en-US" sz="2400" b="1" dirty="0" err="1" smtClean="0">
                <a:latin typeface="Palatino"/>
                <a:cs typeface="Palatino"/>
              </a:rPr>
              <a:t>Ser</a:t>
            </a:r>
            <a:r>
              <a:rPr lang="en-US" sz="2400" b="1" dirty="0" smtClean="0">
                <a:latin typeface="Palatino"/>
                <a:cs typeface="Palatino"/>
              </a:rPr>
              <a:t> </a:t>
            </a:r>
            <a:r>
              <a:rPr lang="en-US" sz="2400" b="1" dirty="0" err="1" smtClean="0">
                <a:latin typeface="Palatino"/>
                <a:cs typeface="Palatino"/>
              </a:rPr>
              <a:t>Brunetto</a:t>
            </a:r>
            <a:r>
              <a:rPr lang="en-US" sz="2400" b="1" dirty="0" smtClean="0">
                <a:latin typeface="Palatino"/>
                <a:cs typeface="Palatino"/>
              </a:rPr>
              <a:t>?”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Nattini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7664" r="-8766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4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Inferno XVI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From Canto VI, Circle 3, </a:t>
            </a:r>
            <a:r>
              <a:rPr lang="en-US" sz="2400" b="1" dirty="0" err="1" smtClean="0">
                <a:latin typeface="Palatino"/>
                <a:cs typeface="Palatino"/>
              </a:rPr>
              <a:t>Ciacco</a:t>
            </a:r>
            <a:endParaRPr lang="en-US" sz="2400" b="1" dirty="0" smtClean="0">
              <a:latin typeface="Palatino"/>
              <a:cs typeface="Palatino"/>
            </a:endParaRP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>
                <a:latin typeface="Palatino"/>
                <a:cs typeface="Palatino"/>
              </a:rPr>
              <a:t>Tegghiaio</a:t>
            </a:r>
            <a:r>
              <a:rPr lang="en-US" sz="2400" b="1" dirty="0" smtClean="0">
                <a:latin typeface="Palatino"/>
                <a:cs typeface="Palatino"/>
              </a:rPr>
              <a:t> </a:t>
            </a:r>
            <a:r>
              <a:rPr lang="en-US" sz="2400" b="1" dirty="0" err="1" smtClean="0">
                <a:latin typeface="Palatino"/>
                <a:cs typeface="Palatino"/>
              </a:rPr>
              <a:t>Albobrandi</a:t>
            </a:r>
            <a:endParaRPr lang="en-US" sz="2400" b="1" dirty="0" smtClean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Jacopo </a:t>
            </a:r>
            <a:r>
              <a:rPr lang="en-US" sz="2400" b="1" dirty="0" err="1" smtClean="0">
                <a:latin typeface="Palatino"/>
                <a:cs typeface="Palatino"/>
              </a:rPr>
              <a:t>Rusticucci</a:t>
            </a:r>
            <a:endParaRPr lang="en-US" sz="2400" b="1" dirty="0" smtClean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Guido Guerra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Men “who were so worthy”: VI, 79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7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The Inferno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0917" r="-60917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3DA4-3132-C044-8311-840B33BCF790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Inferno XVI, The Worthy Florentines</a:t>
            </a:r>
            <a:br>
              <a:rPr lang="en-US" sz="2800" b="1" dirty="0" smtClean="0">
                <a:latin typeface="Palatino"/>
                <a:cs typeface="Palatino"/>
              </a:rPr>
            </a:br>
            <a:r>
              <a:rPr lang="en-US" sz="2800" b="1" dirty="0" err="1" smtClean="0">
                <a:latin typeface="Palatino"/>
                <a:cs typeface="Palatino"/>
              </a:rPr>
              <a:t>Stradano</a:t>
            </a:r>
            <a:endParaRPr lang="en-US" sz="28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65110" r="-651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6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How long does the punishment continue?</a:t>
            </a:r>
            <a:br>
              <a:rPr lang="en-US" sz="2800" b="1" dirty="0" smtClean="0">
                <a:latin typeface="Palatino"/>
                <a:cs typeface="Palatino"/>
              </a:rPr>
            </a:br>
            <a:r>
              <a:rPr lang="en-US" sz="2800" b="1" dirty="0" smtClean="0">
                <a:latin typeface="Palatino"/>
                <a:cs typeface="Palatino"/>
              </a:rPr>
              <a:t>(A question from last week)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If eternity = endless time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It repeats endlessly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Until the Last Judgment—then worse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If eternity = an endless moment ≠ time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Past, present, future shrink to a moment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smtClean="0">
                <a:latin typeface="Palatino"/>
                <a:cs typeface="Palatino"/>
              </a:rPr>
              <a:t>A permanent </a:t>
            </a:r>
            <a:r>
              <a:rPr lang="en-US" sz="2400" b="1" dirty="0" smtClean="0">
                <a:latin typeface="Palatino"/>
                <a:cs typeface="Palatino"/>
              </a:rPr>
              <a:t>awareness of exclusion from Paradise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6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VII, “Behold the beast with the pointed tail,…”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73096" r="-730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9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XVII, </a:t>
            </a:r>
            <a:r>
              <a:rPr lang="en-US" sz="2400" b="1" dirty="0" err="1" smtClean="0">
                <a:latin typeface="Palatino"/>
                <a:cs typeface="Palatino"/>
              </a:rPr>
              <a:t>Geryon’s</a:t>
            </a:r>
            <a:r>
              <a:rPr lang="en-US" sz="2400" b="1" dirty="0" smtClean="0">
                <a:latin typeface="Palatino"/>
                <a:cs typeface="Palatino"/>
              </a:rPr>
              <a:t> descent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549" r="-454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Three Beasts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Canto I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Three beasts block Dante’s ascent of the mountain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What are they?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Which harries Dante the most?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Let’s read them allegorically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9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Three Beasts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Associations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She-wolf. Upper Hell, Incontinence, Circles 2-5.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Lion. Lower Hell, the Violent, Circle 7.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Leopard. Lower Hell, Fraud, simple &amp; treacherous, Circles 8-9.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Three Beasts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How do we know?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Inferno XVI, 106-108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I had a cord around my waist</a:t>
            </a: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With which I once had meant to take</a:t>
            </a: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The leopard with the painted pelt.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Then Dante &amp; Virgil descent into the 8</a:t>
            </a:r>
            <a:r>
              <a:rPr lang="en-US" sz="2400" b="1" baseline="30000" dirty="0" smtClean="0">
                <a:latin typeface="Palatino"/>
                <a:cs typeface="Palatino"/>
              </a:rPr>
              <a:t>th</a:t>
            </a:r>
            <a:r>
              <a:rPr lang="en-US" sz="2400" b="1" dirty="0" smtClean="0">
                <a:latin typeface="Palatino"/>
                <a:cs typeface="Palatino"/>
              </a:rPr>
              <a:t> circle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Three Beasts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If 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Leopard belongs to Fraud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Lion (naturally) belongs to Violence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Then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She-wolf belongs to Incontinence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6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Three Beasts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She-wolf harries Dante most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Significance (?)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Dante’s principal sin belongs to Circles 2-5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Circle 2? Francesca &amp; Paolo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Remember his emotional reaction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~ The old passion </a:t>
            </a:r>
            <a:r>
              <a:rPr lang="en-US" sz="2400" b="1" smtClean="0">
                <a:latin typeface="Palatino"/>
                <a:cs typeface="Palatino"/>
              </a:rPr>
              <a:t>for Beatrice??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Seventh Circle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Condemnation here is predicated on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Malice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Palatino"/>
                <a:cs typeface="Palatino"/>
              </a:rPr>
              <a:t>Brutishness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Ring one—centaurs, half-human, half-horse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Ring two—harpies, half-human, half-bird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XII, The Minotaur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1896" r="-61896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3066-DAC5-E941-98F0-EF993E3E4B79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5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Inferno XII</a:t>
            </a:r>
            <a:br>
              <a:rPr lang="en-US" sz="2800" b="1" dirty="0" smtClean="0">
                <a:latin typeface="Palatino"/>
                <a:cs typeface="Palatino"/>
              </a:rPr>
            </a:br>
            <a:r>
              <a:rPr lang="en-US" sz="2800" b="1" dirty="0" err="1" smtClean="0">
                <a:latin typeface="Palatino"/>
                <a:cs typeface="Palatino"/>
              </a:rPr>
              <a:t>Doré</a:t>
            </a:r>
            <a:endParaRPr lang="en-US" sz="28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5599" r="-1559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8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XII, First Circle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Stradano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14" r="-66614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3FB8-95A5-5F4F-ACD4-7C99022ACE5B}" type="datetime1">
              <a:rPr lang="en-US" smtClean="0"/>
              <a:t>3/28/16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1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XII, </a:t>
            </a:r>
            <a:r>
              <a:rPr lang="en-US" sz="2400" b="1" dirty="0" err="1" smtClean="0">
                <a:latin typeface="Palatino"/>
                <a:cs typeface="Palatino"/>
              </a:rPr>
              <a:t>Phlegethon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66141" r="-6614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Palatino"/>
                <a:cs typeface="Palatino"/>
              </a:rPr>
              <a:t>Inferno XII</a:t>
            </a:r>
            <a:endParaRPr lang="en-US" sz="2800" b="1" dirty="0">
              <a:latin typeface="Palatino"/>
              <a:cs typeface="Palati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Immersion in boiling blood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Depth determined by severity of crime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The brow emerging with jet-black hair</a:t>
            </a:r>
          </a:p>
          <a:p>
            <a:pPr marL="0" indent="0">
              <a:buNone/>
            </a:pPr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err="1" smtClean="0">
                <a:latin typeface="Palatino"/>
                <a:cs typeface="Palatino"/>
              </a:rPr>
              <a:t>Ezelino</a:t>
            </a:r>
            <a:r>
              <a:rPr lang="en-US" sz="2400" b="1" dirty="0" smtClean="0">
                <a:latin typeface="Palatino"/>
                <a:cs typeface="Palatino"/>
              </a:rPr>
              <a:t> III da Romano (1194-1259), line 109</a:t>
            </a:r>
          </a:p>
          <a:p>
            <a:endParaRPr lang="en-US" sz="2400" b="1" dirty="0">
              <a:latin typeface="Palatino"/>
              <a:cs typeface="Palatino"/>
            </a:endParaRPr>
          </a:p>
          <a:p>
            <a:r>
              <a:rPr lang="en-US" sz="2400" b="1" dirty="0" smtClean="0">
                <a:latin typeface="Palatino"/>
                <a:cs typeface="Palatino"/>
              </a:rPr>
              <a:t>Burned alive ten-thousand </a:t>
            </a:r>
            <a:r>
              <a:rPr lang="en-US" sz="2400" b="1" dirty="0" err="1" smtClean="0">
                <a:latin typeface="Palatino"/>
                <a:cs typeface="Palatino"/>
              </a:rPr>
              <a:t>Paduans</a:t>
            </a:r>
            <a:endParaRPr lang="en-US" sz="2400" b="1" dirty="0" smtClean="0">
              <a:latin typeface="Palatino"/>
              <a:cs typeface="Palatino"/>
            </a:endParaRPr>
          </a:p>
          <a:p>
            <a:endParaRPr lang="en-US" sz="2400" b="1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sz="2400" b="1" dirty="0" smtClean="0">
                <a:latin typeface="Palatino"/>
                <a:cs typeface="Palatino"/>
              </a:rPr>
              <a:t>Others: only ankle deep</a:t>
            </a:r>
            <a:endParaRPr lang="en-US" sz="2400" b="1" dirty="0">
              <a:latin typeface="Palatino"/>
              <a:cs typeface="Palatin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Palatino"/>
                <a:cs typeface="Palatino"/>
              </a:rPr>
              <a:t>Inferno XIII</a:t>
            </a:r>
            <a:br>
              <a:rPr lang="en-US" sz="2400" b="1" dirty="0" smtClean="0">
                <a:latin typeface="Palatino"/>
                <a:cs typeface="Palatino"/>
              </a:rPr>
            </a:br>
            <a:r>
              <a:rPr lang="en-US" sz="2400" b="1" dirty="0" err="1" smtClean="0">
                <a:latin typeface="Palatino"/>
                <a:cs typeface="Palatino"/>
              </a:rPr>
              <a:t>Doré</a:t>
            </a:r>
            <a:endParaRPr lang="en-US" sz="2400" b="1" dirty="0">
              <a:latin typeface="Palatino"/>
              <a:cs typeface="Palatino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62176" r="-6217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E2F5-251F-5048-87CA-53992CEF0456}" type="datetime1">
              <a:rPr lang="en-US" smtClean="0"/>
              <a:t>3/28/16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6735-41A9-C040-9C66-A4CFA0D74A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533</Words>
  <Application>Microsoft Macintosh PowerPoint</Application>
  <PresentationFormat>On-screen Show (4:3)</PresentationFormat>
  <Paragraphs>187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Schedule Adjustment</vt:lpstr>
      <vt:lpstr>The Inferno</vt:lpstr>
      <vt:lpstr>Seventh Circle</vt:lpstr>
      <vt:lpstr>Inferno XII, The Minotaur Doré</vt:lpstr>
      <vt:lpstr>Inferno XII Doré</vt:lpstr>
      <vt:lpstr>Inferno XII, First Circle Stradano</vt:lpstr>
      <vt:lpstr>Inferno XII, Phlegethon</vt:lpstr>
      <vt:lpstr>Inferno XII</vt:lpstr>
      <vt:lpstr>Inferno XIII Doré</vt:lpstr>
      <vt:lpstr>Inferno XIII Doré</vt:lpstr>
      <vt:lpstr>Inferno XIII, Pier delle Vigne Doré</vt:lpstr>
      <vt:lpstr>Inferno XIII, Lano &amp; the Florentine Suicide Stradano</vt:lpstr>
      <vt:lpstr>Inferno XIII, Jacomo and the Wild Dogs Spadini</vt:lpstr>
      <vt:lpstr>Inferno XIV-XVI</vt:lpstr>
      <vt:lpstr>Inferno XIV, Rain of Fire Doré</vt:lpstr>
      <vt:lpstr>Inferno XIV Nattini</vt:lpstr>
      <vt:lpstr>Inferno XV, “Are you here, Ser Brunetto?” Doré </vt:lpstr>
      <vt:lpstr>Inferno XV, “Are you here, Ser Brunetto?” Nattini</vt:lpstr>
      <vt:lpstr>Inferno XVI</vt:lpstr>
      <vt:lpstr>Inferno XVI, The Worthy Florentines Stradano</vt:lpstr>
      <vt:lpstr>How long does the punishment continue? (A question from last week)</vt:lpstr>
      <vt:lpstr>Inferno VII, “Behold the beast with the pointed tail,…” Doré</vt:lpstr>
      <vt:lpstr>Inferno XVII, Geryon’s descent Doré</vt:lpstr>
      <vt:lpstr>Three Beasts</vt:lpstr>
      <vt:lpstr>Three Beasts</vt:lpstr>
      <vt:lpstr>Three Beasts</vt:lpstr>
      <vt:lpstr>Three Beasts</vt:lpstr>
      <vt:lpstr>Three Beasts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Soul’s Immortality</dc:title>
  <dc:creator>James Togeas</dc:creator>
  <cp:lastModifiedBy>James Togeas</cp:lastModifiedBy>
  <cp:revision>27</cp:revision>
  <dcterms:created xsi:type="dcterms:W3CDTF">2016-03-19T17:17:02Z</dcterms:created>
  <dcterms:modified xsi:type="dcterms:W3CDTF">2016-03-28T16:27:03Z</dcterms:modified>
</cp:coreProperties>
</file>